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797" r:id="rId1"/>
  </p:sldMasterIdLst>
  <p:notesMasterIdLst>
    <p:notesMasterId r:id="rId12"/>
  </p:notesMasterIdLst>
  <p:sldIdLst>
    <p:sldId id="1191" r:id="rId2"/>
    <p:sldId id="1236" r:id="rId3"/>
    <p:sldId id="1237" r:id="rId4"/>
    <p:sldId id="1238" r:id="rId5"/>
    <p:sldId id="1192" r:id="rId6"/>
    <p:sldId id="1235" r:id="rId7"/>
    <p:sldId id="1224" r:id="rId8"/>
    <p:sldId id="1193" r:id="rId9"/>
    <p:sldId id="1194" r:id="rId10"/>
    <p:sldId id="1239" r:id="rId11"/>
  </p:sldIdLst>
  <p:sldSz cx="12192000" cy="6858000"/>
  <p:notesSz cx="6858000" cy="9144000"/>
  <p:embeddedFontLst>
    <p:embeddedFont>
      <p:font typeface="Franklin Gothic Book" panose="020B0503020102020204" pitchFamily="34" charset="0"/>
      <p:regular r:id="rId13"/>
      <p:italic r:id="rId14"/>
    </p:embeddedFont>
    <p:embeddedFont>
      <p:font typeface="B Zar" panose="00000400000000000000" pitchFamily="2" charset="-78"/>
      <p:regular r:id="rId15"/>
      <p:bold r:id="rId16"/>
    </p:embeddedFont>
    <p:embeddedFont>
      <p:font typeface="B Titr" panose="00000700000000000000" pitchFamily="2" charset="-78"/>
      <p:bold r:id="rId17"/>
    </p:embeddedFont>
    <p:embeddedFont>
      <p:font typeface="Wingdings 2" panose="05020102010507070707" pitchFamily="18" charset="2"/>
      <p:regular r:id="rId18"/>
    </p:embeddedFont>
    <p:embeddedFont>
      <p:font typeface="Calibri" panose="020F0502020204030204" pitchFamily="34" charset="0"/>
      <p:regular r:id="rId19"/>
      <p:bold r:id="rId20"/>
      <p:italic r:id="rId21"/>
      <p:boldItalic r:id="rId22"/>
    </p:embeddedFont>
    <p:embeddedFont>
      <p:font typeface="Perpetua" panose="02020502060401020303" pitchFamily="18" charset="0"/>
      <p:regular r:id="rId23"/>
      <p:bold r:id="rId24"/>
      <p:italic r:id="rId25"/>
      <p:boldItalic r:id="rId2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3234" autoAdjust="0"/>
    <p:restoredTop sz="94660"/>
  </p:normalViewPr>
  <p:slideViewPr>
    <p:cSldViewPr snapToGrid="0">
      <p:cViewPr>
        <p:scale>
          <a:sx n="70" d="100"/>
          <a:sy n="70" d="100"/>
        </p:scale>
        <p:origin x="-16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4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CE421-689C-4A02-9127-DBB97BCB52D1}" type="datetimeFigureOut">
              <a:rPr lang="en-US" smtClean="0"/>
              <a:pPr/>
              <a:t>5/29/2022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96011-00DE-4178-926B-409E808B48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18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8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8169-3D5B-42FF-B965-152033DDC911}" type="datetime1">
              <a:rPr lang="en-US" smtClean="0"/>
              <a:pPr/>
              <a:t>5/29/2022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C08D2DA-58F0-4D5D-8980-BC486787EB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10" y="1449306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10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10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3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5474-606A-43A6-9392-91825E25D002}" type="datetime1">
              <a:rPr lang="en-US" smtClean="0"/>
              <a:pPr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D2DA-58F0-4D5D-8980-BC486787E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3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C12ED-B534-4CE6-81BB-DC2841040894}" type="datetime1">
              <a:rPr lang="en-US" smtClean="0"/>
              <a:pPr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D2DA-58F0-4D5D-8980-BC486787E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F411-98F6-4C46-BF0D-C8F1E651D6FE}" type="datetime1">
              <a:rPr lang="en-US" smtClean="0"/>
              <a:pPr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D2DA-58F0-4D5D-8980-BC486787EB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8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3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5529-3CCF-46D0-A082-B642145E8D11}" type="datetime1">
              <a:rPr lang="en-US" smtClean="0"/>
              <a:pPr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1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7" y="2341478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7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9C08D2DA-58F0-4D5D-8980-BC486787E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3DB10-33C2-4252-A27D-DDFFAC708856}" type="datetime1">
              <a:rPr lang="en-US" smtClean="0"/>
              <a:pPr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D2DA-58F0-4D5D-8980-BC486787EB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F3C9-FF50-44EA-B8CE-8951C9F5AB95}" type="datetime1">
              <a:rPr lang="en-US" smtClean="0"/>
              <a:pPr/>
              <a:t>5/29/2022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D2DA-58F0-4D5D-8980-BC486787EB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EDDD-A3CD-4C31-8923-DBED7591529B}" type="datetime1">
              <a:rPr lang="en-US" smtClean="0"/>
              <a:pPr/>
              <a:t>5/29/2022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D2DA-58F0-4D5D-8980-BC486787E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3F04-BF75-482F-8485-36E183F35973}" type="datetime1">
              <a:rPr lang="en-US" smtClean="0"/>
              <a:pPr/>
              <a:t>5/29/2022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D2DA-58F0-4D5D-8980-BC486787E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0B01E-290C-43BA-8305-05CF4911DEB5}" type="datetime1">
              <a:rPr lang="en-US" smtClean="0"/>
              <a:pPr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D2DA-58F0-4D5D-8980-BC486787EB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8658-0A25-4689-9881-C63DA17B1CC9}" type="datetime1">
              <a:rPr lang="en-US" smtClean="0"/>
              <a:pPr/>
              <a:t>5/29/2022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9C08D2DA-58F0-4D5D-8980-BC486787EB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6" y="4650477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9" y="4773227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80" y="66678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AB5223-1962-4924-A3D5-B62D5BCEE3D1}" type="datetime1">
              <a:rPr lang="en-US" smtClean="0"/>
              <a:pPr/>
              <a:t>5/29/2022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C08D2DA-58F0-4D5D-8980-BC486787E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604310" cy="2911521"/>
          </a:xfrm>
        </p:spPr>
        <p:txBody>
          <a:bodyPr>
            <a:normAutofit/>
          </a:bodyPr>
          <a:lstStyle/>
          <a:p>
            <a:pPr rtl="1"/>
            <a:r>
              <a:rPr lang="fa-IR" sz="6000" dirty="0">
                <a:cs typeface="B Titr" panose="00000700000000000000" pitchFamily="2" charset="-78"/>
              </a:rPr>
              <a:t>آموزش نرم افزار </a:t>
            </a:r>
            <a:r>
              <a:rPr lang="en-US" sz="6600" b="1" dirty="0">
                <a:cs typeface="B Titr" panose="00000700000000000000" pitchFamily="2" charset="-78"/>
              </a:rPr>
              <a:t>R</a:t>
            </a:r>
            <a:endParaRPr lang="en-US" sz="6000" b="1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815" y="3560123"/>
            <a:ext cx="618243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836872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727199" y="3200400"/>
            <a:ext cx="9518555" cy="239518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MEHR.ANAMISFILE.IR</a:t>
            </a:r>
          </a:p>
          <a:p>
            <a:r>
              <a:rPr lang="en-US" sz="36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MEHREJONOOB.FRAFILE.IR</a:t>
            </a:r>
            <a:endParaRPr lang="en-US" sz="36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4800" b="1" dirty="0" smtClean="0">
                <a:cs typeface="B Zar" panose="00000400000000000000" pitchFamily="2" charset="-78"/>
              </a:rPr>
              <a:t>برای دانلود کامل این فایل مراجعه شود به:</a:t>
            </a:r>
            <a:endParaRPr lang="en-US" sz="4800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336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latin typeface="Calibri"/>
                <a:ea typeface="Calibri"/>
                <a:cs typeface="B Zar" panose="00000400000000000000" pitchFamily="2" charset="-78"/>
              </a:rPr>
              <a:t>فهرست </a:t>
            </a:r>
            <a:r>
              <a:rPr lang="fa-IR" sz="2800" b="1" dirty="0" smtClean="0">
                <a:latin typeface="Calibri"/>
                <a:ea typeface="Calibri"/>
                <a:cs typeface="B Zar" panose="00000400000000000000" pitchFamily="2" charset="-78"/>
              </a:rPr>
              <a:t>مطالب</a:t>
            </a:r>
            <a:r>
              <a:rPr lang="en-US" sz="2400" b="1" dirty="0">
                <a:latin typeface="Calibri"/>
                <a:ea typeface="Calibri"/>
                <a:cs typeface="B Zar" panose="00000400000000000000" pitchFamily="2" charset="-78"/>
              </a:rPr>
              <a:t/>
            </a:r>
            <a:br>
              <a:rPr lang="en-US" sz="2400" b="1" dirty="0">
                <a:latin typeface="Calibri"/>
                <a:ea typeface="Calibri"/>
                <a:cs typeface="B Zar" panose="00000400000000000000" pitchFamily="2" charset="-78"/>
              </a:rPr>
            </a:br>
            <a:endParaRPr lang="en-US" sz="2800" b="1" dirty="0">
              <a:cs typeface="B Zar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D2DA-58F0-4D5D-8980-BC486787EBE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latin typeface="Calibri"/>
                <a:ea typeface="Calibri"/>
                <a:cs typeface="B Zar"/>
              </a:rPr>
              <a:t>درباره نرم افزار </a:t>
            </a:r>
            <a:r>
              <a:rPr lang="en-US" sz="2800" b="1" dirty="0">
                <a:latin typeface="Calibri"/>
                <a:ea typeface="Calibri"/>
                <a:cs typeface="B Zar"/>
              </a:rPr>
              <a:t>R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latin typeface="Calibri"/>
                <a:ea typeface="Calibri"/>
                <a:cs typeface="B Zar"/>
              </a:rPr>
              <a:t>نصب </a:t>
            </a:r>
            <a:r>
              <a:rPr lang="en-US" sz="2800" b="1" dirty="0">
                <a:latin typeface="Calibri"/>
                <a:ea typeface="Calibri"/>
                <a:cs typeface="B Zar"/>
              </a:rPr>
              <a:t>R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latin typeface="Calibri"/>
                <a:ea typeface="Calibri"/>
                <a:cs typeface="B Zar"/>
              </a:rPr>
              <a:t>نکاتی در مورد </a:t>
            </a:r>
            <a:r>
              <a:rPr lang="en-US" sz="2800" b="1" dirty="0">
                <a:latin typeface="Calibri"/>
                <a:ea typeface="Calibri"/>
                <a:cs typeface="B Zar"/>
              </a:rPr>
              <a:t>r console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latin typeface="Calibri"/>
                <a:ea typeface="Calibri"/>
                <a:cs typeface="B Zar"/>
              </a:rPr>
              <a:t>استفاده از </a:t>
            </a:r>
            <a:r>
              <a:rPr lang="en-US" sz="2800" b="1" dirty="0">
                <a:latin typeface="Calibri"/>
                <a:ea typeface="Calibri"/>
                <a:cs typeface="B Zar"/>
              </a:rPr>
              <a:t>help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latin typeface="Calibri"/>
                <a:ea typeface="Calibri"/>
                <a:cs typeface="B Zar"/>
              </a:rPr>
              <a:t>استفاده از </a:t>
            </a:r>
            <a:r>
              <a:rPr lang="en-US" sz="2800" b="1" dirty="0">
                <a:latin typeface="Calibri"/>
                <a:ea typeface="Calibri"/>
                <a:cs typeface="B Zar"/>
              </a:rPr>
              <a:t>package</a:t>
            </a:r>
            <a:r>
              <a:rPr lang="fa-IR" sz="2800" b="1" dirty="0">
                <a:latin typeface="Calibri"/>
                <a:ea typeface="Calibri"/>
                <a:cs typeface="B Zar"/>
              </a:rPr>
              <a:t>ها در </a:t>
            </a:r>
            <a:r>
              <a:rPr lang="en-US" sz="2800" b="1" dirty="0">
                <a:latin typeface="Calibri"/>
                <a:ea typeface="Calibri"/>
                <a:cs typeface="B Zar"/>
              </a:rPr>
              <a:t>R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000" b="1" dirty="0">
                <a:latin typeface="Calibri"/>
                <a:ea typeface="Calibri"/>
                <a:cs typeface="Arial"/>
              </a:rPr>
              <a:t>نکاتی که در</a:t>
            </a:r>
            <a:r>
              <a:rPr lang="en-US" sz="2000" b="1" dirty="0">
                <a:latin typeface="Calibri"/>
                <a:ea typeface="Calibri"/>
                <a:cs typeface="Arial"/>
              </a:rPr>
              <a:t>R</a:t>
            </a:r>
            <a:r>
              <a:rPr lang="fa-IR" sz="2000" b="1" dirty="0">
                <a:latin typeface="Calibri"/>
                <a:ea typeface="Calibri"/>
                <a:cs typeface="Arial"/>
              </a:rPr>
              <a:t> باید مراقب بود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509" y="2184827"/>
            <a:ext cx="2447925" cy="2892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5492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fa-IR" sz="2800" b="1" dirty="0">
                <a:solidFill>
                  <a:prstClr val="black"/>
                </a:solidFill>
                <a:latin typeface="Calibri"/>
                <a:ea typeface="Calibri"/>
                <a:cs typeface="B Zar" panose="00000400000000000000" pitchFamily="2" charset="-78"/>
              </a:rPr>
              <a:t>فهرست مطالب</a:t>
            </a:r>
            <a:r>
              <a:rPr lang="en-US" sz="2400" b="1" dirty="0">
                <a:solidFill>
                  <a:prstClr val="black"/>
                </a:solidFill>
                <a:latin typeface="Calibri"/>
                <a:ea typeface="Calibri"/>
                <a:cs typeface="B Zar" panose="00000400000000000000" pitchFamily="2" charset="-78"/>
              </a:rPr>
              <a:t/>
            </a:r>
            <a:br>
              <a:rPr lang="en-US" sz="2400" b="1" dirty="0">
                <a:solidFill>
                  <a:prstClr val="black"/>
                </a:solidFill>
                <a:latin typeface="Calibri"/>
                <a:ea typeface="Calibri"/>
                <a:cs typeface="B Zar" panose="00000400000000000000" pitchFamily="2" charset="-78"/>
              </a:rPr>
            </a:b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D2DA-58F0-4D5D-8980-BC486787EBE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latin typeface="Calibri"/>
                <a:ea typeface="Calibri"/>
                <a:cs typeface="B Zar" panose="00000400000000000000" pitchFamily="2" charset="-78"/>
              </a:rPr>
              <a:t>داده‌ها در</a:t>
            </a:r>
            <a:r>
              <a:rPr lang="en-US" sz="2800" b="1" dirty="0">
                <a:latin typeface="Calibri"/>
                <a:ea typeface="Calibri"/>
                <a:cs typeface="B Zar" panose="00000400000000000000" pitchFamily="2" charset="-78"/>
              </a:rPr>
              <a:t>R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latin typeface="Calibri"/>
                <a:ea typeface="Calibri"/>
                <a:cs typeface="B Zar" panose="00000400000000000000" pitchFamily="2" charset="-78"/>
              </a:rPr>
              <a:t>داده‌های آماده در زبان</a:t>
            </a:r>
            <a:r>
              <a:rPr lang="en-US" sz="2800" b="1" dirty="0">
                <a:latin typeface="Calibri"/>
                <a:ea typeface="Calibri"/>
                <a:cs typeface="B Zar" panose="00000400000000000000" pitchFamily="2" charset="-78"/>
              </a:rPr>
              <a:t>R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latin typeface="Calibri"/>
                <a:ea typeface="Calibri"/>
                <a:cs typeface="B Zar" panose="00000400000000000000" pitchFamily="2" charset="-78"/>
              </a:rPr>
              <a:t>دستورات انتصاب</a:t>
            </a:r>
            <a:endParaRPr lang="en-US" sz="2800" b="1" dirty="0">
              <a:latin typeface="Calibri"/>
              <a:ea typeface="Calibri"/>
              <a:cs typeface="B Zar" panose="00000400000000000000" pitchFamily="2" charset="-78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latin typeface="Calibri"/>
                <a:ea typeface="Calibri"/>
                <a:cs typeface="B Zar" panose="00000400000000000000" pitchFamily="2" charset="-78"/>
              </a:rPr>
              <a:t>ایجاد بردار در </a:t>
            </a:r>
            <a:r>
              <a:rPr lang="en-US" sz="2800" b="1" dirty="0">
                <a:latin typeface="Calibri"/>
                <a:ea typeface="Calibri"/>
                <a:cs typeface="B Zar" panose="00000400000000000000" pitchFamily="2" charset="-78"/>
              </a:rPr>
              <a:t>R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latin typeface="Calibri"/>
                <a:ea typeface="Calibri"/>
                <a:cs typeface="B Zar" panose="00000400000000000000" pitchFamily="2" charset="-78"/>
              </a:rPr>
              <a:t>ایجاد دنباله اعداد</a:t>
            </a:r>
            <a:endParaRPr lang="en-US" sz="2800" b="1" dirty="0">
              <a:latin typeface="Calibri"/>
              <a:ea typeface="Calibri"/>
              <a:cs typeface="B Zar" panose="00000400000000000000" pitchFamily="2" charset="-78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latin typeface="Calibri"/>
                <a:ea typeface="Calibri"/>
                <a:cs typeface="B Zar" panose="00000400000000000000" pitchFamily="2" charset="-78"/>
              </a:rPr>
              <a:t>مقادیر جاافتاده</a:t>
            </a:r>
            <a:endParaRPr lang="en-US" sz="2800" b="1" dirty="0">
              <a:latin typeface="Calibri"/>
              <a:ea typeface="Calibri"/>
              <a:cs typeface="B Zar" panose="00000400000000000000" pitchFamily="2" charset="-78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latin typeface="Calibri"/>
                <a:ea typeface="Calibri"/>
                <a:cs typeface="B Zar" panose="00000400000000000000" pitchFamily="2" charset="-78"/>
              </a:rPr>
              <a:t>ماتریس‌ها</a:t>
            </a:r>
            <a:endParaRPr lang="en-US" sz="2800" b="1" dirty="0">
              <a:latin typeface="Calibri"/>
              <a:ea typeface="Calibri"/>
              <a:cs typeface="B Zar" panose="00000400000000000000" pitchFamily="2" charset="-78"/>
            </a:endParaRPr>
          </a:p>
          <a:p>
            <a:endParaRPr lang="en-US" b="1" dirty="0">
              <a:cs typeface="B Zar" panose="00000400000000000000" pitchFamily="2" charset="-7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083" y="2627312"/>
            <a:ext cx="284797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15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fa-IR" sz="2800" b="1" dirty="0">
                <a:solidFill>
                  <a:prstClr val="black"/>
                </a:solidFill>
                <a:latin typeface="Calibri"/>
                <a:ea typeface="Calibri"/>
                <a:cs typeface="B Zar" panose="00000400000000000000" pitchFamily="2" charset="-78"/>
              </a:rPr>
              <a:t>فهرست مطالب</a:t>
            </a:r>
            <a:r>
              <a:rPr lang="en-US" sz="2400" b="1" dirty="0">
                <a:solidFill>
                  <a:prstClr val="black"/>
                </a:solidFill>
                <a:latin typeface="Calibri"/>
                <a:ea typeface="Calibri"/>
                <a:cs typeface="B Zar" panose="00000400000000000000" pitchFamily="2" charset="-78"/>
              </a:rPr>
              <a:t/>
            </a:r>
            <a:br>
              <a:rPr lang="en-US" sz="2400" b="1" dirty="0">
                <a:solidFill>
                  <a:prstClr val="black"/>
                </a:solidFill>
                <a:latin typeface="Calibri"/>
                <a:ea typeface="Calibri"/>
                <a:cs typeface="B Zar" panose="00000400000000000000" pitchFamily="2" charset="-78"/>
              </a:rPr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D2DA-58F0-4D5D-8980-BC486787EBE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latin typeface="Calibri"/>
                <a:ea typeface="Calibri"/>
                <a:cs typeface="B Zar" panose="00000400000000000000" pitchFamily="2" charset="-78"/>
              </a:rPr>
              <a:t>داه‌های چارچوب‌دار </a:t>
            </a:r>
            <a:r>
              <a:rPr lang="en-US" sz="2800" b="1" dirty="0">
                <a:latin typeface="Calibri"/>
                <a:ea typeface="Calibri"/>
                <a:cs typeface="B Zar" panose="00000400000000000000" pitchFamily="2" charset="-78"/>
              </a:rPr>
              <a:t>data frame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latin typeface="Calibri"/>
                <a:ea typeface="Calibri"/>
                <a:cs typeface="B Zar" panose="00000400000000000000" pitchFamily="2" charset="-78"/>
              </a:rPr>
              <a:t>وارد کردن داده‌ها در</a:t>
            </a:r>
            <a:r>
              <a:rPr lang="en-US" sz="2800" b="1" dirty="0">
                <a:latin typeface="Calibri"/>
                <a:ea typeface="Calibri"/>
                <a:cs typeface="B Zar" panose="00000400000000000000" pitchFamily="2" charset="-78"/>
              </a:rPr>
              <a:t>R</a:t>
            </a: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latin typeface="Calibri"/>
                <a:ea typeface="Calibri"/>
                <a:cs typeface="B Zar" panose="00000400000000000000" pitchFamily="2" charset="-78"/>
              </a:rPr>
              <a:t>خواندن داده از فایل</a:t>
            </a:r>
            <a:endParaRPr lang="en-US" sz="2800" b="1" dirty="0">
              <a:latin typeface="Calibri"/>
              <a:ea typeface="Calibri"/>
              <a:cs typeface="B Zar" panose="00000400000000000000" pitchFamily="2" charset="-78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latin typeface="Calibri"/>
                <a:ea typeface="Calibri"/>
                <a:cs typeface="B Zar" panose="00000400000000000000" pitchFamily="2" charset="-78"/>
              </a:rPr>
              <a:t>مثال خواندن از روی فایل</a:t>
            </a:r>
            <a:endParaRPr lang="en-US" sz="2800" b="1" dirty="0">
              <a:latin typeface="Calibri"/>
              <a:ea typeface="Calibri"/>
              <a:cs typeface="B Zar" panose="00000400000000000000" pitchFamily="2" charset="-78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latin typeface="Calibri"/>
                <a:ea typeface="Calibri"/>
                <a:cs typeface="B Zar" panose="00000400000000000000" pitchFamily="2" charset="-78"/>
              </a:rPr>
              <a:t>نوشتن روی فایل</a:t>
            </a:r>
            <a:endParaRPr lang="en-US" sz="2800" b="1" dirty="0">
              <a:latin typeface="Calibri"/>
              <a:ea typeface="Calibri"/>
              <a:cs typeface="B Zar" panose="00000400000000000000" pitchFamily="2" charset="-78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latin typeface="Calibri"/>
                <a:ea typeface="Calibri"/>
                <a:cs typeface="B Zar" panose="00000400000000000000" pitchFamily="2" charset="-78"/>
              </a:rPr>
              <a:t>لیست</a:t>
            </a:r>
            <a:endParaRPr lang="en-US" sz="2800" b="1" dirty="0">
              <a:latin typeface="Calibri"/>
              <a:ea typeface="Calibri"/>
              <a:cs typeface="B Zar" panose="00000400000000000000" pitchFamily="2" charset="-78"/>
            </a:endParaRPr>
          </a:p>
          <a:p>
            <a:pPr mar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latin typeface="Calibri"/>
                <a:ea typeface="Calibri"/>
                <a:cs typeface="B Zar" panose="00000400000000000000" pitchFamily="2" charset="-78"/>
              </a:rPr>
              <a:t>فهرست منابع</a:t>
            </a:r>
            <a:endParaRPr lang="en-US" sz="2800" b="1" dirty="0">
              <a:latin typeface="Calibri"/>
              <a:ea typeface="Calibri"/>
              <a:cs typeface="B Zar" panose="00000400000000000000" pitchFamily="2" charset="-78"/>
            </a:endParaRPr>
          </a:p>
          <a:p>
            <a:endParaRPr lang="en-US" b="1" dirty="0">
              <a:cs typeface="B Zar" panose="00000400000000000000" pitchFamily="2" charset="-78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974" y="2398145"/>
            <a:ext cx="2705100" cy="213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2161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200" b="1" dirty="0" smtClean="0">
                <a:cs typeface="B Zar" panose="00000400000000000000" pitchFamily="2" charset="-78"/>
              </a:rPr>
              <a:t>درباره نرم افزار </a:t>
            </a:r>
            <a:r>
              <a:rPr lang="en-US" sz="3200" b="1" dirty="0" smtClean="0">
                <a:cs typeface="B Zar" panose="00000400000000000000" pitchFamily="2" charset="-78"/>
              </a:rPr>
              <a:t>R</a:t>
            </a:r>
            <a:endParaRPr lang="en-US" sz="3200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rtl="1">
              <a:lnSpc>
                <a:spcPct val="150000"/>
              </a:lnSpc>
              <a:buNone/>
            </a:pPr>
            <a:r>
              <a:rPr lang="fa-IR" sz="2400" b="1" dirty="0" smtClean="0">
                <a:cs typeface="B Zar" panose="00000400000000000000" pitchFamily="2" charset="-78"/>
              </a:rPr>
              <a:t>	</a:t>
            </a:r>
            <a:r>
              <a:rPr lang="en-US" sz="2400" b="1" dirty="0" smtClean="0">
                <a:cs typeface="B Zar" panose="00000400000000000000" pitchFamily="2" charset="-78"/>
              </a:rPr>
              <a:t>R</a:t>
            </a:r>
            <a:r>
              <a:rPr lang="fa-IR" sz="2400" b="1" dirty="0" smtClean="0">
                <a:cs typeface="B Zar" panose="00000400000000000000" pitchFamily="2" charset="-78"/>
              </a:rPr>
              <a:t> یک زبان برنامه‌نویسی و محیط نرم‌افزای برای محاسبات آماری و تحلیل داده است که براساس زبان‌های اس و اسکیم پیاده‌سازی شده است.</a:t>
            </a:r>
            <a:endParaRPr lang="en-US" sz="2400" b="1" dirty="0" smtClean="0">
              <a:cs typeface="B Zar" panose="00000400000000000000" pitchFamily="2" charset="-78"/>
            </a:endParaRPr>
          </a:p>
          <a:p>
            <a:pPr rtl="1">
              <a:lnSpc>
                <a:spcPct val="150000"/>
              </a:lnSpc>
              <a:buNone/>
            </a:pPr>
            <a:r>
              <a:rPr lang="fa-IR" sz="2400" b="1" dirty="0" smtClean="0">
                <a:cs typeface="B Zar" panose="00000400000000000000" pitchFamily="2" charset="-78"/>
              </a:rPr>
              <a:t>این نرم افزار متن باز تحت اجازه‌نامه عمومی همگانی گنو عرضه شده است</a:t>
            </a:r>
            <a:r>
              <a:rPr lang="en-US" sz="2400" b="1" dirty="0" smtClean="0">
                <a:cs typeface="B Zar" panose="00000400000000000000" pitchFamily="2" charset="-78"/>
              </a:rPr>
              <a:t> </a:t>
            </a:r>
            <a:r>
              <a:rPr lang="fa-IR" sz="2400" b="1" dirty="0" smtClean="0">
                <a:cs typeface="B Zar" panose="00000400000000000000" pitchFamily="2" charset="-78"/>
              </a:rPr>
              <a:t>و به رایگان قابل دسترس است .</a:t>
            </a:r>
            <a:endParaRPr lang="en-US" sz="2400" b="1" dirty="0" smtClean="0">
              <a:cs typeface="B Zar" panose="00000400000000000000" pitchFamily="2" charset="-78"/>
            </a:endParaRPr>
          </a:p>
          <a:p>
            <a:pPr rtl="1">
              <a:lnSpc>
                <a:spcPct val="150000"/>
              </a:lnSpc>
              <a:buNone/>
            </a:pPr>
            <a:r>
              <a:rPr lang="fa-IR" sz="2400" b="1" dirty="0" smtClean="0">
                <a:cs typeface="B Zar" panose="00000400000000000000" pitchFamily="2" charset="-78"/>
              </a:rPr>
              <a:t>	</a:t>
            </a:r>
            <a:endParaRPr lang="en-US" sz="2400" b="1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755" y="3996851"/>
            <a:ext cx="4925538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2997572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200" b="1" dirty="0" smtClean="0">
                <a:cs typeface="B Zar" panose="00000400000000000000" pitchFamily="2" charset="-78"/>
              </a:rPr>
              <a:t>درباره نرم افزار </a:t>
            </a:r>
            <a:r>
              <a:rPr lang="en-US" sz="3200" b="1" dirty="0" smtClean="0">
                <a:cs typeface="B Zar" panose="00000400000000000000" pitchFamily="2" charset="-78"/>
              </a:rPr>
              <a:t>R</a:t>
            </a:r>
            <a:endParaRPr lang="en-US" sz="3200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rtl="1">
              <a:lnSpc>
                <a:spcPct val="150000"/>
              </a:lnSpc>
              <a:buNone/>
            </a:pPr>
            <a:r>
              <a:rPr lang="fa-IR" sz="2400" b="1" dirty="0" smtClean="0">
                <a:cs typeface="B Zar" panose="00000400000000000000" pitchFamily="2" charset="-78"/>
              </a:rPr>
              <a:t>	زبان اس به جز  </a:t>
            </a:r>
            <a:r>
              <a:rPr lang="en-US" sz="2400" b="1" dirty="0" smtClean="0">
                <a:cs typeface="B Zar" panose="00000400000000000000" pitchFamily="2" charset="-78"/>
              </a:rPr>
              <a:t>R</a:t>
            </a:r>
            <a:r>
              <a:rPr lang="fa-IR" sz="2400" b="1" dirty="0" smtClean="0">
                <a:cs typeface="B Zar" panose="00000400000000000000" pitchFamily="2" charset="-78"/>
              </a:rPr>
              <a:t>توسط شرکت </a:t>
            </a:r>
            <a:r>
              <a:rPr lang="en-US" sz="2400" b="1" dirty="0" smtClean="0">
                <a:cs typeface="B Zar" panose="00000400000000000000" pitchFamily="2" charset="-78"/>
              </a:rPr>
              <a:t>Insightful</a:t>
            </a:r>
            <a:r>
              <a:rPr lang="fa-IR" sz="2400" b="1" dirty="0" smtClean="0">
                <a:cs typeface="B Zar" panose="00000400000000000000" pitchFamily="2" charset="-78"/>
              </a:rPr>
              <a:t> در نرم‌افزار تجاری اس‌پلاس نیز پیاده‌سای شده است.</a:t>
            </a:r>
            <a:endParaRPr lang="en-US" sz="2400" b="1" dirty="0" smtClean="0">
              <a:cs typeface="B Zar" panose="00000400000000000000" pitchFamily="2" charset="-78"/>
            </a:endParaRPr>
          </a:p>
          <a:p>
            <a:pPr rtl="1">
              <a:lnSpc>
                <a:spcPct val="150000"/>
              </a:lnSpc>
              <a:buNone/>
            </a:pPr>
            <a:r>
              <a:rPr lang="fa-IR" sz="2400" b="1" dirty="0" smtClean="0">
                <a:cs typeface="B Zar" panose="00000400000000000000" pitchFamily="2" charset="-78"/>
              </a:rPr>
              <a:t>اگرچه دستورات </a:t>
            </a:r>
            <a:r>
              <a:rPr lang="en-US" sz="2400" b="1" dirty="0" smtClean="0">
                <a:cs typeface="B Zar" panose="00000400000000000000" pitchFamily="2" charset="-78"/>
              </a:rPr>
              <a:t>R</a:t>
            </a:r>
            <a:r>
              <a:rPr lang="fa-IR" sz="2400" b="1" dirty="0" smtClean="0">
                <a:cs typeface="B Zar" panose="00000400000000000000" pitchFamily="2" charset="-78"/>
              </a:rPr>
              <a:t> و اس‌پلاس شبیهند ولی این دو نرم‌افزار دارای هسته‌های متمایز و قابلیت‌ های متفاوتند.</a:t>
            </a:r>
          </a:p>
          <a:p>
            <a:pPr rtl="1">
              <a:lnSpc>
                <a:spcPct val="150000"/>
              </a:lnSpc>
              <a:buNone/>
            </a:pPr>
            <a:r>
              <a:rPr lang="fa-IR" sz="2400" b="1" dirty="0" smtClean="0">
                <a:cs typeface="B Zar" panose="00000400000000000000" pitchFamily="2" charset="-78"/>
              </a:rPr>
              <a:t>	</a:t>
            </a:r>
            <a:endParaRPr lang="en-US" sz="2400" b="1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53" y="3955908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6037852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200" b="1" dirty="0" smtClean="0">
                <a:cs typeface="B Zar" panose="00000400000000000000" pitchFamily="2" charset="-78"/>
              </a:rPr>
              <a:t>درباره نرم افزار </a:t>
            </a:r>
            <a:r>
              <a:rPr lang="en-US" sz="3200" b="1" dirty="0" smtClean="0">
                <a:cs typeface="B Zar" panose="00000400000000000000" pitchFamily="2" charset="-78"/>
              </a:rPr>
              <a:t>R</a:t>
            </a:r>
            <a:endParaRPr lang="en-US" sz="3200" b="1" dirty="0"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>
              <a:lnSpc>
                <a:spcPct val="200000"/>
              </a:lnSpc>
              <a:buNone/>
            </a:pPr>
            <a:r>
              <a:rPr lang="fa-IR" sz="2800" b="1" dirty="0" smtClean="0">
                <a:cs typeface="B Zar" panose="00000400000000000000" pitchFamily="2" charset="-78"/>
              </a:rPr>
              <a:t>		</a:t>
            </a:r>
            <a:r>
              <a:rPr lang="fa-IR" sz="2400" b="1" dirty="0" smtClean="0">
                <a:cs typeface="B Zar" panose="00000400000000000000" pitchFamily="2" charset="-78"/>
              </a:rPr>
              <a:t>گرچه </a:t>
            </a:r>
            <a:r>
              <a:rPr lang="en-US" sz="2400" b="1" dirty="0" smtClean="0">
                <a:cs typeface="B Zar" panose="00000400000000000000" pitchFamily="2" charset="-78"/>
              </a:rPr>
              <a:t>R</a:t>
            </a:r>
            <a:r>
              <a:rPr lang="fa-IR" sz="2400" b="1" dirty="0" smtClean="0">
                <a:cs typeface="B Zar" panose="00000400000000000000" pitchFamily="2" charset="-78"/>
              </a:rPr>
              <a:t> اغلب به‌منظور انجام محاسبات آماری به‌کار می رود قابل بکارگیری در محاسبات ماتریسی است و در این زمینه همپای نرم‌افزارهایی همچون اکتاو ونسخه تجاری آن متلب است.</a:t>
            </a:r>
          </a:p>
          <a:p>
            <a:pPr rtl="1">
              <a:lnSpc>
                <a:spcPct val="200000"/>
              </a:lnSpc>
              <a:buNone/>
            </a:pPr>
            <a:r>
              <a:rPr lang="fa-IR" sz="2400" b="1" dirty="0" smtClean="0">
                <a:cs typeface="B Zar" panose="00000400000000000000" pitchFamily="2" charset="-78"/>
              </a:rPr>
              <a:t>	</a:t>
            </a:r>
            <a:r>
              <a:rPr lang="en-US" sz="2400" b="1" dirty="0" smtClean="0">
                <a:cs typeface="B Zar" panose="00000400000000000000" pitchFamily="2" charset="-78"/>
              </a:rPr>
              <a:t>R</a:t>
            </a:r>
            <a:r>
              <a:rPr lang="fa-IR" sz="2400" b="1" dirty="0" smtClean="0">
                <a:cs typeface="B Zar" panose="00000400000000000000" pitchFamily="2" charset="-78"/>
              </a:rPr>
              <a:t> دارای محیط خط فرمان برای ورود و اجرای دستورات است.ابزارمختلفی جهت تسهیل ویرایش دستورات و ارتباط با کاربر برای </a:t>
            </a:r>
            <a:r>
              <a:rPr lang="en-US" sz="2400" b="1" dirty="0" smtClean="0">
                <a:cs typeface="B Zar" panose="00000400000000000000" pitchFamily="2" charset="-78"/>
              </a:rPr>
              <a:t>R</a:t>
            </a:r>
            <a:r>
              <a:rPr lang="fa-IR" sz="2400" b="1" dirty="0" smtClean="0">
                <a:cs typeface="B Zar" panose="00000400000000000000" pitchFamily="2" charset="-78"/>
              </a:rPr>
              <a:t> ساخته شده است</a:t>
            </a:r>
            <a:r>
              <a:rPr lang="fa-IR" sz="2800" b="1" dirty="0" smtClean="0">
                <a:cs typeface="B Zar" panose="00000400000000000000" pitchFamily="2" charset="-78"/>
              </a:rPr>
              <a:t>.</a:t>
            </a:r>
          </a:p>
          <a:p>
            <a:pPr rtl="1">
              <a:lnSpc>
                <a:spcPct val="150000"/>
              </a:lnSpc>
              <a:buNone/>
            </a:pPr>
            <a:endParaRPr lang="en-US" sz="2000" b="1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38636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3000" b="1" dirty="0" smtClean="0">
                <a:latin typeface="Times New Roman" pitchFamily="18" charset="0"/>
                <a:cs typeface="B Zar" panose="00000400000000000000" pitchFamily="2" charset="-78"/>
              </a:rPr>
              <a:t>نصب </a:t>
            </a:r>
            <a:r>
              <a:rPr lang="en-US" sz="3000" b="1" dirty="0" smtClean="0">
                <a:latin typeface="Times New Roman" pitchFamily="18" charset="0"/>
                <a:cs typeface="B Zar" panose="00000400000000000000" pitchFamily="2" charset="-78"/>
              </a:rPr>
              <a:t>R</a:t>
            </a:r>
            <a:endParaRPr lang="en-US" sz="3000" b="1" dirty="0">
              <a:latin typeface="Times New Roman" pitchFamily="18" charset="0"/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 rtl="1">
              <a:lnSpc>
                <a:spcPct val="200000"/>
              </a:lnSpc>
            </a:pPr>
            <a:r>
              <a:rPr lang="fa-IR" sz="2400" b="1" dirty="0" smtClean="0">
                <a:cs typeface="B Zar" panose="00000400000000000000" pitchFamily="2" charset="-78"/>
              </a:rPr>
              <a:t>با دوبار کلیک بر روی فایل اجرایی برنامه نصب می شود.</a:t>
            </a:r>
            <a:endParaRPr lang="en-US" sz="2400" b="1" dirty="0" smtClean="0">
              <a:cs typeface="B Zar" panose="00000400000000000000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fa-IR" sz="2400" b="1" dirty="0" smtClean="0">
                <a:cs typeface="B Zar" panose="00000400000000000000" pitchFamily="2" charset="-78"/>
              </a:rPr>
              <a:t>پس از پایان نصب روی کامپیوتر یک ایکون به شکل </a:t>
            </a:r>
            <a:r>
              <a:rPr lang="en-US" sz="2400" b="1" dirty="0" smtClean="0">
                <a:cs typeface="B Zar" panose="00000400000000000000" pitchFamily="2" charset="-78"/>
              </a:rPr>
              <a:t>R</a:t>
            </a:r>
            <a:r>
              <a:rPr lang="fa-IR" sz="2400" b="1" dirty="0" smtClean="0">
                <a:cs typeface="B Zar" panose="00000400000000000000" pitchFamily="2" charset="-78"/>
              </a:rPr>
              <a:t> قرار می گیرد.</a:t>
            </a:r>
            <a:endParaRPr lang="en-US" sz="2400" b="1" dirty="0" smtClean="0">
              <a:cs typeface="B Zar" panose="00000400000000000000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fa-IR" sz="2400" b="1" dirty="0" smtClean="0">
                <a:cs typeface="B Zar" panose="00000400000000000000" pitchFamily="2" charset="-78"/>
              </a:rPr>
              <a:t>پس از دبل کلیک روی آن صفحه ای باز می شود که</a:t>
            </a:r>
            <a:r>
              <a:rPr lang="en-US" sz="2400" b="1" dirty="0" smtClean="0">
                <a:cs typeface="B Zar" panose="00000400000000000000" pitchFamily="2" charset="-78"/>
              </a:rPr>
              <a:t>R Consol </a:t>
            </a:r>
            <a:r>
              <a:rPr lang="fa-IR" sz="2400" b="1" dirty="0" smtClean="0">
                <a:cs typeface="B Zar" panose="00000400000000000000" pitchFamily="2" charset="-78"/>
              </a:rPr>
              <a:t>نام دارد.</a:t>
            </a:r>
            <a:endParaRPr lang="en-US" sz="2400" b="1" dirty="0" smtClean="0">
              <a:cs typeface="B Zar" panose="00000400000000000000" pitchFamily="2" charset="-78"/>
            </a:endParaRPr>
          </a:p>
          <a:p>
            <a:pPr algn="just" rtl="1">
              <a:lnSpc>
                <a:spcPct val="200000"/>
              </a:lnSpc>
            </a:pPr>
            <a:r>
              <a:rPr lang="fa-IR" sz="2400" b="1" dirty="0" smtClean="0">
                <a:cs typeface="B Zar" panose="00000400000000000000" pitchFamily="2" charset="-78"/>
              </a:rPr>
              <a:t>در این صفحه یک مقدار توضیحاتی وجو دار</a:t>
            </a:r>
            <a:r>
              <a:rPr lang="fa-IR" sz="2400" b="1" dirty="0">
                <a:cs typeface="B Zar" panose="00000400000000000000" pitchFamily="2" charset="-78"/>
              </a:rPr>
              <a:t>د</a:t>
            </a:r>
            <a:r>
              <a:rPr lang="fa-IR" sz="2400" b="1" dirty="0" smtClean="0">
                <a:cs typeface="B Zar" panose="00000400000000000000" pitchFamily="2" charset="-78"/>
              </a:rPr>
              <a:t> و پس از ان علامت((&lt;)) که در مقابل آن می توان عملیات مورد نظر را انجام داد.</a:t>
            </a:r>
            <a:endParaRPr lang="en-US" sz="2400" b="1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753" y="1556746"/>
            <a:ext cx="1956653" cy="2346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6640683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نکاتی در مورد </a:t>
            </a:r>
            <a:r>
              <a:rPr lang="en-US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r console</a:t>
            </a:r>
            <a:endParaRPr lang="en-US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3600" b="1" dirty="0" smtClean="0">
                <a:latin typeface="Times New Roman" pitchFamily="18" charset="0"/>
                <a:cs typeface="B Zar" panose="00000400000000000000" pitchFamily="2" charset="-78"/>
              </a:rPr>
              <a:t>تمام خروجی های </a:t>
            </a:r>
            <a:r>
              <a:rPr lang="en-US" sz="3600" b="1" dirty="0" smtClean="0">
                <a:latin typeface="Times New Roman" pitchFamily="18" charset="0"/>
                <a:cs typeface="B Zar" panose="00000400000000000000" pitchFamily="2" charset="-78"/>
              </a:rPr>
              <a:t>r</a:t>
            </a:r>
            <a:r>
              <a:rPr lang="fa-IR" sz="3600" b="1" dirty="0" smtClean="0">
                <a:latin typeface="Times New Roman" pitchFamily="18" charset="0"/>
                <a:cs typeface="B Zar" panose="00000400000000000000" pitchFamily="2" charset="-78"/>
              </a:rPr>
              <a:t> به غیر از نمودار ها در این پنجره نمایش داده می شوند.</a:t>
            </a:r>
          </a:p>
          <a:p>
            <a:pPr algn="just" rtl="1">
              <a:lnSpc>
                <a:spcPct val="150000"/>
              </a:lnSpc>
            </a:pPr>
            <a:r>
              <a:rPr lang="fa-IR" sz="3600" b="1" dirty="0" smtClean="0">
                <a:latin typeface="Times New Roman" pitchFamily="18" charset="0"/>
                <a:cs typeface="B Zar" panose="00000400000000000000" pitchFamily="2" charset="-78"/>
              </a:rPr>
              <a:t>اما برای اجرای محاسبات طولانی که نیاز به نوشتن برنامه دارند بهتر است از پنجره </a:t>
            </a:r>
            <a:r>
              <a:rPr lang="en-US" sz="3600" b="1" dirty="0" smtClean="0">
                <a:latin typeface="Times New Roman" pitchFamily="18" charset="0"/>
                <a:cs typeface="B Zar" panose="00000400000000000000" pitchFamily="2" charset="-78"/>
              </a:rPr>
              <a:t>R editor</a:t>
            </a:r>
            <a:r>
              <a:rPr lang="fa-IR" sz="3600" b="1" dirty="0" smtClean="0">
                <a:latin typeface="Times New Roman" pitchFamily="18" charset="0"/>
                <a:cs typeface="B Zar" panose="00000400000000000000" pitchFamily="2" charset="-78"/>
              </a:rPr>
              <a:t> استفاه کنید: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en-US" sz="3600" b="1" dirty="0" smtClean="0">
                <a:latin typeface="Times New Roman" pitchFamily="18" charset="0"/>
                <a:cs typeface="B Zar" panose="00000400000000000000" pitchFamily="2" charset="-78"/>
              </a:rPr>
              <a:t>File </a:t>
            </a:r>
            <a:r>
              <a:rPr lang="en-US" sz="3600" b="1" dirty="0" smtClean="0">
                <a:latin typeface="Times New Roman" pitchFamily="18" charset="0"/>
                <a:cs typeface="B Zar" panose="00000400000000000000" pitchFamily="2" charset="-78"/>
                <a:sym typeface="Wingdings" pitchFamily="2" charset="2"/>
              </a:rPr>
              <a:t> New script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51100"/>
      </p:ext>
    </p:extLst>
  </p:cSld>
  <p:clrMapOvr>
    <a:masterClrMapping/>
  </p:clrMapOvr>
  <p:transition>
    <p:cut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5487</TotalTime>
  <Words>232</Words>
  <Application>Microsoft Office PowerPoint</Application>
  <PresentationFormat>Custom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Franklin Gothic Book</vt:lpstr>
      <vt:lpstr>Wingdings</vt:lpstr>
      <vt:lpstr>Times New Roman</vt:lpstr>
      <vt:lpstr>B Zar</vt:lpstr>
      <vt:lpstr>B Titr</vt:lpstr>
      <vt:lpstr>Wingdings 2</vt:lpstr>
      <vt:lpstr>Calibri</vt:lpstr>
      <vt:lpstr>Perpetua</vt:lpstr>
      <vt:lpstr>Equity</vt:lpstr>
      <vt:lpstr>آموزش نرم افزار R</vt:lpstr>
      <vt:lpstr>فهرست مطالب </vt:lpstr>
      <vt:lpstr>فهرست مطالب </vt:lpstr>
      <vt:lpstr>فهرست مطالب </vt:lpstr>
      <vt:lpstr>درباره نرم افزار R</vt:lpstr>
      <vt:lpstr>درباره نرم افزار R</vt:lpstr>
      <vt:lpstr>درباره نرم افزار R</vt:lpstr>
      <vt:lpstr>نصب R</vt:lpstr>
      <vt:lpstr>نکاتی در مورد r console</vt:lpstr>
      <vt:lpstr>برای دانلود کامل این فایل مراجعه شود به: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foadhanzal</dc:creator>
  <cp:lastModifiedBy>09018868042</cp:lastModifiedBy>
  <cp:revision>278</cp:revision>
  <dcterms:created xsi:type="dcterms:W3CDTF">2013-11-01T18:45:41Z</dcterms:created>
  <dcterms:modified xsi:type="dcterms:W3CDTF">2022-05-29T04:16:49Z</dcterms:modified>
</cp:coreProperties>
</file>